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55" r:id="rId1"/>
    <p:sldMasterId id="2147486567" r:id="rId2"/>
  </p:sldMasterIdLst>
  <p:notesMasterIdLst>
    <p:notesMasterId r:id="rId16"/>
  </p:notesMasterIdLst>
  <p:handoutMasterIdLst>
    <p:handoutMasterId r:id="rId17"/>
  </p:handoutMasterIdLst>
  <p:sldIdLst>
    <p:sldId id="279" r:id="rId3"/>
    <p:sldId id="445" r:id="rId4"/>
    <p:sldId id="449" r:id="rId5"/>
    <p:sldId id="452" r:id="rId6"/>
    <p:sldId id="454" r:id="rId7"/>
    <p:sldId id="471" r:id="rId8"/>
    <p:sldId id="459" r:id="rId9"/>
    <p:sldId id="461" r:id="rId10"/>
    <p:sldId id="397" r:id="rId11"/>
    <p:sldId id="464" r:id="rId12"/>
    <p:sldId id="462" r:id="rId13"/>
    <p:sldId id="470" r:id="rId14"/>
    <p:sldId id="302" r:id="rId15"/>
  </p:sldIdLst>
  <p:sldSz cx="9144000" cy="6858000" type="screen4x3"/>
  <p:notesSz cx="6858000" cy="9926638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83339889-0C20-4891-818F-A62A18678BED}">
          <p14:sldIdLst>
            <p14:sldId id="279"/>
            <p14:sldId id="445"/>
            <p14:sldId id="449"/>
            <p14:sldId id="452"/>
            <p14:sldId id="454"/>
            <p14:sldId id="471"/>
            <p14:sldId id="459"/>
            <p14:sldId id="461"/>
            <p14:sldId id="397"/>
            <p14:sldId id="464"/>
            <p14:sldId id="462"/>
            <p14:sldId id="47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586C"/>
    <a:srgbClr val="FF0000"/>
    <a:srgbClr val="00CC00"/>
    <a:srgbClr val="575F6D"/>
    <a:srgbClr val="800000"/>
    <a:srgbClr val="CC0000"/>
    <a:srgbClr val="008000"/>
    <a:srgbClr val="FE791E"/>
    <a:srgbClr val="E6B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 autoAdjust="0"/>
    <p:restoredTop sz="98902" autoAdjust="0"/>
  </p:normalViewPr>
  <p:slideViewPr>
    <p:cSldViewPr snapToGrid="0">
      <p:cViewPr varScale="1">
        <p:scale>
          <a:sx n="74" d="100"/>
          <a:sy n="74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chemeClr val="tx1"/>
                </a:solidFill>
              </a:rPr>
              <a:t>Postępowania</a:t>
            </a:r>
            <a:r>
              <a:rPr lang="pl-PL" sz="2400" b="1" baseline="0" dirty="0">
                <a:solidFill>
                  <a:schemeClr val="tx1"/>
                </a:solidFill>
              </a:rPr>
              <a:t> przygotowawcze p</a:t>
            </a:r>
            <a:r>
              <a:rPr lang="pl-PL" sz="2400" b="1" dirty="0">
                <a:solidFill>
                  <a:schemeClr val="tx1"/>
                </a:solidFill>
              </a:rPr>
              <a:t>rowadzone</a:t>
            </a:r>
            <a:r>
              <a:rPr lang="pl-PL" sz="2400" b="1" baseline="0" dirty="0">
                <a:solidFill>
                  <a:schemeClr val="tx1"/>
                </a:solidFill>
              </a:rPr>
              <a:t> 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</a:t>
            </a:r>
            <a:r>
              <a:rPr lang="pl-PL" sz="2400" b="1" baseline="0" dirty="0">
                <a:solidFill>
                  <a:schemeClr val="tx1"/>
                </a:solidFill>
              </a:rPr>
              <a:t> roku </a:t>
            </a:r>
            <a:r>
              <a:rPr lang="pl-PL" sz="2400" b="1" baseline="0" dirty="0" smtClean="0">
                <a:solidFill>
                  <a:schemeClr val="tx1"/>
                </a:solidFill>
              </a:rPr>
              <a:t>2024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688294357772699"/>
          <c:y val="2.01732219426563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86348486452601E-2"/>
          <c:y val="0.28702183337145593"/>
          <c:w val="0.94200268471785786"/>
          <c:h val="0.3330465059707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wszczętych postępowań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7047141564310856E-17"/>
                  <c:y val="-1.056680371086847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83D-47D7-B821-77B977C52B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3D-47D7-B821-77B977C52B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83D-47D7-B821-77B977C52B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Arkusz1!$A$2:$A$14</c:f>
              <c:strCache>
                <c:ptCount val="13"/>
                <c:pt idx="0">
                  <c:v>Kradzież</c:v>
                </c:pt>
                <c:pt idx="1">
                  <c:v>Kradzież z włamaniem</c:v>
                </c:pt>
                <c:pt idx="2">
                  <c:v>Uszkodzenie mienia</c:v>
                </c:pt>
                <c:pt idx="3">
                  <c:v>Uszkodzenie ciała</c:v>
                </c:pt>
                <c:pt idx="4">
                  <c:v>Bójka i pobicie</c:v>
                </c:pt>
                <c:pt idx="5">
                  <c:v>Przestęp. narkotykowa</c:v>
                </c:pt>
                <c:pt idx="6">
                  <c:v>Oszustwo</c:v>
                </c:pt>
                <c:pt idx="7">
                  <c:v>Nietrzeźwi/po użyciu kierujący</c:v>
                </c:pt>
                <c:pt idx="8">
                  <c:v>Naruszenie zakazu sądowego</c:v>
                </c:pt>
                <c:pt idx="9">
                  <c:v>Znęcanie się nad członkami rodziny</c:v>
                </c:pt>
                <c:pt idx="10">
                  <c:v>Groźby karalne</c:v>
                </c:pt>
                <c:pt idx="11">
                  <c:v>Przywłaszczenie mienia</c:v>
                </c:pt>
                <c:pt idx="12">
                  <c:v>Inne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9</c:v>
                </c:pt>
                <c:pt idx="7">
                  <c:v>9</c:v>
                </c:pt>
                <c:pt idx="8">
                  <c:v>0</c:v>
                </c:pt>
                <c:pt idx="9">
                  <c:v>6</c:v>
                </c:pt>
                <c:pt idx="10">
                  <c:v>1</c:v>
                </c:pt>
                <c:pt idx="11">
                  <c:v>0</c:v>
                </c:pt>
                <c:pt idx="1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3D-47D7-B821-77B977C52B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-1689091216"/>
        <c:axId val="-1689092304"/>
      </c:barChart>
      <c:valAx>
        <c:axId val="-1689092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89091216"/>
        <c:crosses val="autoZero"/>
        <c:crossBetween val="between"/>
      </c:valAx>
      <c:catAx>
        <c:axId val="-168909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689092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Przestępstwa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Kradzież</c:v>
                </c:pt>
                <c:pt idx="1">
                  <c:v>Kradzież z włamaniem</c:v>
                </c:pt>
                <c:pt idx="2">
                  <c:v>Uszkodzenie mienia</c:v>
                </c:pt>
                <c:pt idx="3">
                  <c:v>Uszkodzenie ciała</c:v>
                </c:pt>
                <c:pt idx="4">
                  <c:v>Bójka i pobicie</c:v>
                </c:pt>
                <c:pt idx="5">
                  <c:v>Przest. Narkotykowa</c:v>
                </c:pt>
                <c:pt idx="6">
                  <c:v>Oszustwo</c:v>
                </c:pt>
                <c:pt idx="7">
                  <c:v>Przemoc w rodzinie</c:v>
                </c:pt>
                <c:pt idx="8">
                  <c:v>Groźby karalne</c:v>
                </c:pt>
                <c:pt idx="9">
                  <c:v>Przywłaszczenie mienia</c:v>
                </c:pt>
                <c:pt idx="10">
                  <c:v>Nietrzeźwi kierujący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E2-4C59-BE5B-34B2A75DFCE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Arkusz1!$A$2:$A$12</c:f>
              <c:strCache>
                <c:ptCount val="11"/>
                <c:pt idx="0">
                  <c:v>Kradzież</c:v>
                </c:pt>
                <c:pt idx="1">
                  <c:v>Kradzież z włamaniem</c:v>
                </c:pt>
                <c:pt idx="2">
                  <c:v>Uszkodzenie mienia</c:v>
                </c:pt>
                <c:pt idx="3">
                  <c:v>Uszkodzenie ciała</c:v>
                </c:pt>
                <c:pt idx="4">
                  <c:v>Bójka i pobicie</c:v>
                </c:pt>
                <c:pt idx="5">
                  <c:v>Przest. Narkotykowa</c:v>
                </c:pt>
                <c:pt idx="6">
                  <c:v>Oszustwo</c:v>
                </c:pt>
                <c:pt idx="7">
                  <c:v>Przemoc w rodzinie</c:v>
                </c:pt>
                <c:pt idx="8">
                  <c:v>Groźby karalne</c:v>
                </c:pt>
                <c:pt idx="9">
                  <c:v>Przywłaszczenie mienia</c:v>
                </c:pt>
                <c:pt idx="10">
                  <c:v>Nietrzeźwi kierujący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9</c:v>
                </c:pt>
                <c:pt idx="7">
                  <c:v>6</c:v>
                </c:pt>
                <c:pt idx="8">
                  <c:v>1</c:v>
                </c:pt>
                <c:pt idx="9">
                  <c:v>0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E2-4C59-BE5B-34B2A75DFC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89087408"/>
        <c:axId val="-1689097744"/>
      </c:barChart>
      <c:catAx>
        <c:axId val="-168908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689097744"/>
        <c:crosses val="autoZero"/>
        <c:auto val="1"/>
        <c:lblAlgn val="ctr"/>
        <c:lblOffset val="100"/>
        <c:noMultiLvlLbl val="0"/>
      </c:catAx>
      <c:valAx>
        <c:axId val="-1689097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68908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66606288812395E-2"/>
          <c:y val="6.8750000000000006E-2"/>
          <c:w val="0.62436368110236218"/>
          <c:h val="0.9312500000000000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Arkusz1!$A$2:$A$4</c:f>
              <c:strCache>
                <c:ptCount val="3"/>
                <c:pt idx="0">
                  <c:v>Żabno</c:v>
                </c:pt>
                <c:pt idx="1">
                  <c:v>Radłów</c:v>
                </c:pt>
                <c:pt idx="2">
                  <c:v>Wietrzychowice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207</c:v>
                </c:pt>
                <c:pt idx="1">
                  <c:v>96</c:v>
                </c:pt>
                <c:pt idx="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D7-41F2-ADA5-58466471E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Wypadki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3A-4A43-B3DE-542B27A0FC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-1689093936"/>
        <c:axId val="-1689091760"/>
        <c:axId val="0"/>
      </c:bar3DChart>
      <c:catAx>
        <c:axId val="-168909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689091760"/>
        <c:crosses val="autoZero"/>
        <c:auto val="1"/>
        <c:lblAlgn val="ctr"/>
        <c:lblOffset val="100"/>
        <c:noMultiLvlLbl val="0"/>
      </c:catAx>
      <c:valAx>
        <c:axId val="-1689091760"/>
        <c:scaling>
          <c:orientation val="minMax"/>
          <c:max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-168909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Kolizje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483370140501847"/>
          <c:w val="0.91547620416157172"/>
          <c:h val="0.631588403838099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89-4FB7-9DA7-C0A28FDD7A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-1689090672"/>
        <c:axId val="-1689087952"/>
        <c:axId val="0"/>
      </c:bar3DChart>
      <c:catAx>
        <c:axId val="-168909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1689087952"/>
        <c:crosses val="autoZero"/>
        <c:auto val="1"/>
        <c:lblAlgn val="ctr"/>
        <c:lblOffset val="100"/>
        <c:noMultiLvlLbl val="0"/>
      </c:catAx>
      <c:valAx>
        <c:axId val="-1689087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8909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0490" cy="4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874" y="0"/>
            <a:ext cx="2970490" cy="4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64"/>
            <a:ext cx="2970490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874" y="9430064"/>
            <a:ext cx="2970490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F203E4-5BC4-4DD8-A9CF-8E5CDFB5A8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470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0490" cy="494962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5874" y="0"/>
            <a:ext cx="2970490" cy="494962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pPr>
              <a:defRPr/>
            </a:pPr>
            <a:fld id="{33B2D5AD-7F66-4312-A91B-4C5410C5E5E8}" type="datetimeFigureOut">
              <a:rPr lang="pl-PL"/>
              <a:pPr>
                <a:defRPr/>
              </a:pPr>
              <a:t>2025-06-23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6129" y="4714226"/>
            <a:ext cx="5485745" cy="4467552"/>
          </a:xfrm>
          <a:prstGeom prst="rect">
            <a:avLst/>
          </a:prstGeom>
        </p:spPr>
        <p:txBody>
          <a:bodyPr vert="horz" lIns="91760" tIns="45880" rIns="91760" bIns="4588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0064"/>
            <a:ext cx="2970490" cy="494961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5874" y="9430064"/>
            <a:ext cx="2970490" cy="494961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pPr>
              <a:defRPr/>
            </a:pPr>
            <a:fld id="{017A50AF-60A9-43E1-801C-28506F7F31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101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254C6-6F7E-4486-AC7D-C8DA4BE5FA8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5"/>
          <p:cNvSpPr txBox="1">
            <a:spLocks noChangeArrowheads="1"/>
          </p:cNvSpPr>
          <p:nvPr/>
        </p:nvSpPr>
        <p:spPr bwMode="auto">
          <a:xfrm>
            <a:off x="395536" y="36599"/>
            <a:ext cx="5328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K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OMENDA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M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IEJSKA</a:t>
            </a:r>
            <a:r>
              <a:rPr lang="pl-PL" sz="1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P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OLICJI W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T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ARNOWIE</a:t>
            </a:r>
            <a:endParaRPr lang="pl-PL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Symbol zastępczy stopki 1"/>
          <p:cNvSpPr txBox="1">
            <a:spLocks/>
          </p:cNvSpPr>
          <p:nvPr/>
        </p:nvSpPr>
        <p:spPr>
          <a:xfrm>
            <a:off x="3124200" y="6356350"/>
            <a:ext cx="2743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/>
            <a:r>
              <a:rPr lang="pl-PL" sz="12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www.tarnow.policja.gov.pl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3468B-78BC-4253-8080-C7C5C3B799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6CBAF-F932-4890-A74A-E3266B91750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79E4F-25E8-422C-9C8C-B7FBEE7207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4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3EC5B-9541-493C-81FE-7DE6DDDBB2D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52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0413-17B1-45B1-8D7E-33015103856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CE414-D6B8-4CB9-ACAF-DF922BAB168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39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00225-D363-4D77-91D1-133AE23BFF5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165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F6B5-FBBB-4B3C-8875-CF39CC5264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62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6"/>
          <p:cNvGrpSpPr>
            <a:grpSpLocks/>
          </p:cNvGrpSpPr>
          <p:nvPr userDrawn="1"/>
        </p:nvGrpSpPr>
        <p:grpSpPr bwMode="auto">
          <a:xfrm>
            <a:off x="3175" y="0"/>
            <a:ext cx="9137650" cy="6858000"/>
            <a:chOff x="3275" y="0"/>
            <a:chExt cx="9137450" cy="6858000"/>
          </a:xfrm>
        </p:grpSpPr>
        <p:pic>
          <p:nvPicPr>
            <p:cNvPr id="3" name="Obraz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0"/>
              <a:ext cx="91374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3"/>
            <p:cNvSpPr txBox="1">
              <a:spLocks noChangeArrowheads="1"/>
            </p:cNvSpPr>
            <p:nvPr/>
          </p:nvSpPr>
          <p:spPr bwMode="auto">
            <a:xfrm>
              <a:off x="6010244" y="87313"/>
              <a:ext cx="2305000" cy="306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pl-PL" sz="1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www.tarnow.policja.gov.pl</a:t>
              </a:r>
            </a:p>
          </p:txBody>
        </p:sp>
        <p:sp>
          <p:nvSpPr>
            <p:cNvPr id="5" name="pole tekstowe 4"/>
            <p:cNvSpPr txBox="1">
              <a:spLocks noChangeArrowheads="1"/>
            </p:cNvSpPr>
            <p:nvPr/>
          </p:nvSpPr>
          <p:spPr bwMode="auto">
            <a:xfrm>
              <a:off x="501739" y="39688"/>
              <a:ext cx="6192702" cy="4016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K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OMENDA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M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IEJSKA</a:t>
              </a:r>
              <a:r>
                <a:rPr lang="pl-PL" sz="16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P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OLICJI W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T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ARNOWIE</a:t>
              </a:r>
              <a:endParaRPr lang="pl-PL" sz="2000">
                <a:solidFill>
                  <a:prstClr val="white"/>
                </a:solidFill>
                <a:latin typeface="Garamond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757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13C-9D5A-44B6-8E5C-4D7642B49F9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26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31A9A-3AB3-4AC2-BDC9-BAC86B4FDC2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EACB-46B4-4A76-BC4C-6F711DEEC4F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403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9E31-C65E-4F2C-A7FB-BB29F24B70D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07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65990-3F99-468B-908D-4E8EC08D67F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022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3EA37-2DD3-4543-8A03-10AF9C697AF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03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DDCA2-5D8A-41AD-B11B-CA8520CC571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937608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F55FB-2B40-421B-87AB-CD0D67ECA5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75738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5A66D-F8B9-4ABE-B7A2-55EA146E309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9D0F-14C7-4DFD-855F-C4EEAFDF4C6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6CF5D-D2CF-4877-94FC-A93D6EFA2FB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19417-BA0B-483D-A5E3-673B232CFF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D9D08-01BB-411B-ADD3-A100B0AF75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96467-7ED2-404A-A604-7AEE0DE3C68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EEA00-AD5D-4E71-BFF6-66F712F504D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kp-zabno@tarnow.policja.gov.pl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F0E7500-9B2D-4285-86BA-0CA0185474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1" name="Obraz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395536" y="36599"/>
            <a:ext cx="5328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K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OMENDA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M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IEJSKA</a:t>
            </a:r>
            <a:r>
              <a:rPr lang="pl-PL" sz="1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P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OLICJI W </a:t>
            </a:r>
            <a:r>
              <a:rPr lang="pl-PL" sz="2000" b="1" dirty="0">
                <a:solidFill>
                  <a:schemeClr val="bg1"/>
                </a:solidFill>
                <a:latin typeface="Garamond" pitchFamily="18" charset="0"/>
              </a:rPr>
              <a:t>T</a:t>
            </a:r>
            <a:r>
              <a:rPr lang="pl-PL" sz="1400" b="1" dirty="0">
                <a:solidFill>
                  <a:schemeClr val="bg1"/>
                </a:solidFill>
                <a:latin typeface="Garamond" pitchFamily="18" charset="0"/>
              </a:rPr>
              <a:t>ARNOWIE</a:t>
            </a:r>
            <a:endParaRPr lang="pl-PL" sz="2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Symbol zastępczy stopki 1"/>
          <p:cNvSpPr txBox="1">
            <a:spLocks/>
          </p:cNvSpPr>
          <p:nvPr/>
        </p:nvSpPr>
        <p:spPr>
          <a:xfrm>
            <a:off x="3124200" y="6356350"/>
            <a:ext cx="2743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defTabSz="914400" rtl="0" eaLnBrk="1" latinLnBrk="0" hangingPunct="1"/>
            <a:r>
              <a:rPr lang="pl-PL" sz="12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www.tarnow.policja.gov.pl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6" r:id="rId1"/>
    <p:sldLayoutId id="2147486557" r:id="rId2"/>
    <p:sldLayoutId id="2147486558" r:id="rId3"/>
    <p:sldLayoutId id="2147486559" r:id="rId4"/>
    <p:sldLayoutId id="2147486560" r:id="rId5"/>
    <p:sldLayoutId id="2147486561" r:id="rId6"/>
    <p:sldLayoutId id="2147486562" r:id="rId7"/>
    <p:sldLayoutId id="2147486563" r:id="rId8"/>
    <p:sldLayoutId id="2147486564" r:id="rId9"/>
    <p:sldLayoutId id="2147486565" r:id="rId10"/>
    <p:sldLayoutId id="2147486566" r:id="rId11"/>
  </p:sldLayoutIdLst>
  <p:transition>
    <p:wipe dir="d"/>
  </p:transition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D115FF-BC35-4333-B901-1E7EDE7FCB17}" type="slidenum">
              <a:rPr lang="pl-PL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‹#›</a:t>
            </a:fld>
            <a:endParaRPr lang="pl-PL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8" r:id="rId1"/>
    <p:sldLayoutId id="2147486569" r:id="rId2"/>
    <p:sldLayoutId id="2147486570" r:id="rId3"/>
    <p:sldLayoutId id="2147486571" r:id="rId4"/>
    <p:sldLayoutId id="2147486572" r:id="rId5"/>
    <p:sldLayoutId id="2147486573" r:id="rId6"/>
    <p:sldLayoutId id="2147486574" r:id="rId7"/>
    <p:sldLayoutId id="2147486575" r:id="rId8"/>
    <p:sldLayoutId id="2147486576" r:id="rId9"/>
    <p:sldLayoutId id="2147486577" r:id="rId10"/>
    <p:sldLayoutId id="2147486578" r:id="rId11"/>
    <p:sldLayoutId id="2147486579" r:id="rId12"/>
    <p:sldLayoutId id="2147486580" r:id="rId13"/>
    <p:sldLayoutId id="2147486581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95043" y="877800"/>
            <a:ext cx="7332662" cy="12065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pl-PL" sz="3600" dirty="0">
                <a:effectLst>
                  <a:reflection stA="0" endPos="0" dist="50800" dir="5400000" sy="-100000" algn="bl" rotWithShape="0"/>
                </a:effectLst>
              </a:rPr>
              <a:t>KOMISARIAT POLICJI</a:t>
            </a:r>
            <a:br>
              <a:rPr lang="pl-PL" sz="3600" dirty="0">
                <a:effectLst>
                  <a:reflection stA="0" endPos="0" dist="50800" dir="5400000" sy="-100000" algn="bl" rotWithShape="0"/>
                </a:effectLst>
              </a:rPr>
            </a:br>
            <a:r>
              <a:rPr lang="pl-PL" sz="3600" dirty="0">
                <a:effectLst>
                  <a:reflection stA="0" endPos="0" dist="50800" dir="5400000" sy="-100000" algn="bl" rotWithShape="0"/>
                </a:effectLst>
              </a:rPr>
              <a:t> W ŻABNIE</a:t>
            </a:r>
            <a:endParaRPr lang="pl-PL" sz="3600" cap="none" dirty="0">
              <a:solidFill>
                <a:schemeClr val="bg2">
                  <a:lumMod val="25000"/>
                </a:schemeClr>
              </a:solidFill>
              <a:effectLst>
                <a:reflection stA="0" endPos="0" dist="508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60975" y="5133274"/>
            <a:ext cx="6400800" cy="781050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ANALIZA BEZPIECZEŃSTWA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Gminy Wietrzychowice</a:t>
            </a:r>
            <a:endParaRPr lang="pl-PL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6E4D8BB-D58A-6F57-9F9D-D59AD415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452" y="6127024"/>
            <a:ext cx="2295845" cy="543001"/>
          </a:xfrm>
          <a:prstGeom prst="rect">
            <a:avLst/>
          </a:prstGeo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D24E2E5-C78F-C652-70A2-5EF2E9CB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0975" y="6172200"/>
            <a:ext cx="6868629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95" y="2189166"/>
            <a:ext cx="2644896" cy="26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8501" y="735725"/>
            <a:ext cx="5151802" cy="956442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/>
              <a:t>Gmina Wietrzychowice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5352" y="2049517"/>
            <a:ext cx="3388660" cy="424618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 roku </a:t>
            </a:r>
            <a:r>
              <a:rPr lang="pl-PL" dirty="0" smtClean="0"/>
              <a:t>2024 </a:t>
            </a:r>
            <a:r>
              <a:rPr lang="pl-PL" dirty="0"/>
              <a:t>policjanci KP Żabno przeprowadzili łącznie </a:t>
            </a:r>
            <a:r>
              <a:rPr lang="pl-PL" b="1" dirty="0" smtClean="0"/>
              <a:t>189 </a:t>
            </a:r>
            <a:r>
              <a:rPr lang="pl-PL" dirty="0"/>
              <a:t>interwencji, </a:t>
            </a:r>
            <a:br>
              <a:rPr lang="pl-PL" dirty="0"/>
            </a:br>
            <a:r>
              <a:rPr lang="pl-PL" dirty="0"/>
              <a:t>gdzie w roku </a:t>
            </a:r>
            <a:r>
              <a:rPr lang="pl-PL" dirty="0" smtClean="0"/>
              <a:t>2023 </a:t>
            </a:r>
            <a:r>
              <a:rPr lang="pl-PL" dirty="0"/>
              <a:t>interwencji przeprowadzono </a:t>
            </a:r>
            <a:r>
              <a:rPr lang="pl-PL" b="1" dirty="0" smtClean="0"/>
              <a:t>170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/>
              <a:t>Najwięcej w miejscowościach: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Wietrzychowice</a:t>
            </a:r>
          </a:p>
          <a:p>
            <a:pPr marL="285750" indent="-285750">
              <a:buFontTx/>
              <a:buChar char="-"/>
            </a:pPr>
            <a:r>
              <a:rPr lang="pl-PL" dirty="0"/>
              <a:t>Jadowniki Mokre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dirty="0"/>
              <a:t>Najczęściej interwencje dotyczyły: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Awantur domowych, konfliktów sąsiedzkich</a:t>
            </a:r>
          </a:p>
          <a:p>
            <a:pPr marL="285750" indent="-285750">
              <a:buFontTx/>
              <a:buChar char="-"/>
            </a:pPr>
            <a:r>
              <a:rPr lang="pl-PL" dirty="0"/>
              <a:t>Spożywania alkoholu w rejonie sklepów</a:t>
            </a:r>
          </a:p>
          <a:p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E7EAC60-751F-E9B6-5CCB-AE42CD96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031449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F6D53EA-91F9-36D8-F770-6CF82C0C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45" y="6480462"/>
            <a:ext cx="2991267" cy="200053"/>
          </a:xfrm>
          <a:prstGeom prst="rect">
            <a:avLst/>
          </a:prstGeom>
        </p:spPr>
      </p:pic>
      <p:pic>
        <p:nvPicPr>
          <p:cNvPr id="3074" name="Picture 2" descr="C:\Users\dominik.rzepecki\Desktop\img_83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93" y="2797908"/>
            <a:ext cx="4080347" cy="25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38409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69" y="560022"/>
            <a:ext cx="85413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effectLst>
                  <a:reflection blurRad="6350" stA="0" endPos="0" dir="5400000" sy="-100000" algn="bl" rotWithShape="0"/>
                </a:effectLst>
              </a:rPr>
              <a:t>Krajowa mapa zagrożeń bezpieczeństwa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84" y="2117697"/>
            <a:ext cx="3609145" cy="4170025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677214D5-24C2-FB97-7D98-AA4CB7CB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171646" cy="35443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BD25C30-3876-AB1E-0461-ADBF291E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366" y="6437298"/>
            <a:ext cx="2991267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6883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6592" y="67334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DZIELNICOWY </a:t>
            </a:r>
            <a:r>
              <a:rPr lang="pl-PL" dirty="0" smtClean="0"/>
              <a:t> </a:t>
            </a:r>
            <a:r>
              <a:rPr lang="pl-PL" dirty="0" err="1"/>
              <a:t>asp</a:t>
            </a:r>
            <a:r>
              <a:rPr lang="pl-PL" dirty="0"/>
              <a:t>. Dawid DZIEDZIC</a:t>
            </a:r>
          </a:p>
          <a:p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Telefon stacjonarny: 47 831 2420</a:t>
            </a:r>
          </a:p>
          <a:p>
            <a:endParaRPr lang="pl-PL" dirty="0"/>
          </a:p>
          <a:p>
            <a:r>
              <a:rPr lang="pl-PL" dirty="0"/>
              <a:t>Telefon komórkowy: 604 834 082</a:t>
            </a:r>
          </a:p>
          <a:p>
            <a:endParaRPr lang="pl-PL" dirty="0"/>
          </a:p>
          <a:p>
            <a:r>
              <a:rPr lang="pl-PL" dirty="0"/>
              <a:t>E-mail: dzielnicowy.zabno64@tarnow.policja.gov.pl</a:t>
            </a:r>
          </a:p>
          <a:p>
            <a:endParaRPr lang="pl-PL" dirty="0"/>
          </a:p>
          <a:p>
            <a:r>
              <a:rPr lang="pl-PL" dirty="0"/>
              <a:t>REWIR: Żabno 64: Demblin, Jadowniki Mokre, Marcinkowice, Miechowice Małe, Miechowice Wielkie, Nowopole, </a:t>
            </a:r>
            <a:r>
              <a:rPr lang="pl-PL" dirty="0" err="1"/>
              <a:t>Pałuszyce</a:t>
            </a:r>
            <a:r>
              <a:rPr lang="pl-PL" dirty="0"/>
              <a:t>, Pasieka Otfinowska, Przybysławice, Sikorzyce, Wał Ruda, Wietrzychowice, Wola Rogowska, </a:t>
            </a:r>
            <a:r>
              <a:rPr lang="pl-PL" dirty="0" err="1"/>
              <a:t>Zdrochec</a:t>
            </a:r>
            <a:r>
              <a:rPr lang="pl-PL" dirty="0"/>
              <a:t>.</a:t>
            </a:r>
          </a:p>
        </p:txBody>
      </p:sp>
      <p:pic>
        <p:nvPicPr>
          <p:cNvPr id="2050" name="Picture 2" descr="https://tarnow.policja.gov.pl/dokumenty/zalaczniki/392/392-40002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71" y="1292156"/>
            <a:ext cx="3416614" cy="36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9F9C371-3342-B3FD-4D7A-7B8B7259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437" y="0"/>
            <a:ext cx="724001" cy="8764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A45D693-6ACB-1BAD-F1BF-8FF08E617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890" y="134187"/>
            <a:ext cx="1829055" cy="25721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D80BBAD-ED83-A53F-07C8-4CDC496C1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760" y="123701"/>
            <a:ext cx="3124636" cy="24768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F561DD85-0FEE-0316-F37F-2589A04B920D}"/>
              </a:ext>
            </a:extLst>
          </p:cNvPr>
          <p:cNvSpPr txBox="1"/>
          <p:nvPr/>
        </p:nvSpPr>
        <p:spPr>
          <a:xfrm>
            <a:off x="0" y="6509857"/>
            <a:ext cx="9143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3D586C"/>
                </a:solidFill>
              </a:rPr>
              <a:t>kp-zabno@tarnow.policja.gov.pl</a:t>
            </a:r>
          </a:p>
        </p:txBody>
      </p:sp>
    </p:spTree>
    <p:extLst>
      <p:ext uri="{BB962C8B-B14F-4D97-AF65-F5344CB8AC3E}">
        <p14:creationId xmlns:p14="http://schemas.microsoft.com/office/powerpoint/2010/main" val="66964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5413" y="1933903"/>
            <a:ext cx="5391150" cy="525518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1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Dziękuję za uwagę</a:t>
            </a:r>
            <a:endParaRPr lang="pl-PL" sz="96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pl-PL" sz="9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Kierownik Ogniwa </a:t>
            </a:r>
            <a:r>
              <a:rPr lang="pl-PL" sz="9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ds.Prewencji </a:t>
            </a:r>
            <a:r>
              <a:rPr lang="pl-PL" sz="9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Komisariatu Policji </a:t>
            </a:r>
            <a:br>
              <a:rPr lang="pl-PL" sz="9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9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Żabnie</a:t>
            </a:r>
          </a:p>
          <a:p>
            <a:pPr algn="ctr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endParaRPr lang="pl-PL" sz="96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pl-PL" sz="11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pl-PL" sz="11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</a:t>
            </a:r>
            <a:r>
              <a:rPr lang="pl-PL" sz="11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szt. Mariusz Kosman</a:t>
            </a:r>
            <a:endParaRPr lang="pl-PL" sz="112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72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56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56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B032519E-C502-378E-BA7A-421FAB3C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172200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98EE0EA-E5CA-151D-5EAE-733062C2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55" y="6456351"/>
            <a:ext cx="2267266" cy="1619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  <p:bldP spid="16281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Trebuchet MS" panose="020B0603020202020204" pitchFamily="34" charset="0"/>
              </a:rPr>
              <a:t>Komisariat Policji w Żabnie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02920" y="1943087"/>
            <a:ext cx="8183880" cy="41102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pl-PL" b="1" dirty="0">
                <a:latin typeface="+mj-lt"/>
              </a:rPr>
              <a:t>Obsługuje trzy gminy tj.:</a:t>
            </a:r>
          </a:p>
          <a:p>
            <a:pPr marL="45720" indent="0" algn="ctr">
              <a:buNone/>
            </a:pPr>
            <a:endParaRPr lang="pl-PL" b="1" dirty="0">
              <a:latin typeface="+mj-lt"/>
            </a:endParaRPr>
          </a:p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- Radłów,</a:t>
            </a:r>
          </a:p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- Wietrzychowice,</a:t>
            </a:r>
          </a:p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- Żabno,                        </a:t>
            </a:r>
            <a:br>
              <a:rPr lang="pl-PL" b="1" dirty="0">
                <a:solidFill>
                  <a:schemeClr val="tx1"/>
                </a:solidFill>
                <a:latin typeface="+mj-lt"/>
              </a:rPr>
            </a:b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/>
            </a:r>
            <a:br>
              <a:rPr lang="pl-PL" b="1" dirty="0">
                <a:solidFill>
                  <a:schemeClr val="tx1"/>
                </a:solidFill>
                <a:latin typeface="+mj-lt"/>
              </a:rPr>
            </a:br>
            <a:r>
              <a:rPr lang="pl-PL" b="1" dirty="0">
                <a:solidFill>
                  <a:schemeClr val="tx1"/>
                </a:solidFill>
                <a:latin typeface="+mj-lt"/>
              </a:rPr>
              <a:t>w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których zamieszkuje łącznie32.122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osób w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43 miejscowościach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. Przez teren działania jednostki przebiegają trzy drogi wojewódzkie. </a:t>
            </a:r>
          </a:p>
          <a:p>
            <a:pPr marL="45720" indent="0">
              <a:buNone/>
            </a:pP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marL="45720" indent="0" algn="ctr">
              <a:buNone/>
            </a:pPr>
            <a:endParaRPr lang="pl-PL" sz="2200" b="1" dirty="0">
              <a:latin typeface="+mj-lt"/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87EDB48-6395-CB84-CD2C-77810C78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920" y="6172200"/>
            <a:ext cx="8183880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71E63291-A0C2-E126-7E02-45A36DBD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44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60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99245" y="476250"/>
            <a:ext cx="8744755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600" b="1" dirty="0"/>
              <a:t>Zagrożenie przestępczością na terenie Gminy Wietrzychowice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562101" y="2406161"/>
            <a:ext cx="576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Arial" charset="0"/>
              </a:rPr>
              <a:t>§</a:t>
            </a:r>
            <a:endParaRPr kumimoji="0" lang="pl-PL" sz="15000" b="0" i="0" u="none" strike="noStrike" kern="0" cap="none" spc="0" normalizeH="0" baseline="0" noProof="0" dirty="0">
              <a:ln w="18415" cmpd="sng">
                <a:noFill/>
                <a:prstDash val="solid"/>
              </a:ln>
              <a:effectLst/>
              <a:uLnTx/>
              <a:uFillTx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23AD9E8D-4F3C-7BCE-3B34-A94765C2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172200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A635324-3729-B8E9-43CE-767385A7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10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962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120" y="5319667"/>
            <a:ext cx="83252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dirty="0"/>
              <a:t> </a:t>
            </a:r>
            <a:r>
              <a:rPr lang="pl-PL" sz="1800" b="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  <a:t>Policjanci z Komisariatu Policji w Żabnie w roku 2023, wszczęli ogółem </a:t>
            </a:r>
            <a:br>
              <a:rPr lang="pl-PL" sz="1800" b="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</a:br>
            <a:r>
              <a:rPr lang="pl-PL" sz="1800" b="0" dirty="0">
                <a:solidFill>
                  <a:schemeClr val="tx1"/>
                </a:solidFill>
                <a:effectLst>
                  <a:reflection blurRad="6350" stA="0" endPos="0" dir="5400000" sy="-100000" algn="bl" rotWithShape="0"/>
                </a:effectLst>
                <a:latin typeface="+mn-lt"/>
              </a:rPr>
              <a:t>38 postępowania przygotowawcze w sprawach o przestępstwa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9954218"/>
              </p:ext>
            </p:extLst>
          </p:nvPr>
        </p:nvGraphicFramePr>
        <p:xfrm>
          <a:off x="1216210" y="864598"/>
          <a:ext cx="6829023" cy="440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193802D5-BC40-B508-2808-826AF368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211" y="6172200"/>
            <a:ext cx="8069578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9ECB416-67EF-F9D3-3B1A-E3743E7F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536" y="6462667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95212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736" y="650173"/>
            <a:ext cx="742425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>
                <a:effectLst>
                  <a:reflection blurRad="6350" stA="0" endPos="0" dir="5400000" sy="-100000" algn="bl" rotWithShape="0"/>
                </a:effectLst>
              </a:rPr>
              <a:t>ZAGROŻENIA W GMINIE WIETRZYCHOWICE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 flipH="1">
            <a:off x="-448857" y="1055855"/>
            <a:ext cx="5465473" cy="843392"/>
          </a:xfrm>
        </p:spPr>
        <p:txBody>
          <a:bodyPr>
            <a:normAutofit/>
          </a:bodyPr>
          <a:lstStyle/>
          <a:p>
            <a:pPr marL="2103120" lvl="7" indent="0">
              <a:buNone/>
            </a:pPr>
            <a:r>
              <a:rPr lang="pl-PL" b="1" dirty="0"/>
              <a:t>   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2D3F1415-2464-E4CA-6FA4-50865BE5686C}"/>
              </a:ext>
            </a:extLst>
          </p:cNvPr>
          <p:cNvSpPr txBox="1"/>
          <p:nvPr/>
        </p:nvSpPr>
        <p:spPr>
          <a:xfrm>
            <a:off x="6237128" y="1988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xmlns="" id="{C2000B71-6321-65B1-1BB2-27772BF4F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457907"/>
              </p:ext>
            </p:extLst>
          </p:nvPr>
        </p:nvGraphicFramePr>
        <p:xfrm>
          <a:off x="1187982" y="1440727"/>
          <a:ext cx="6840282" cy="479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xmlns="" id="{5CF520D5-7EAB-0F38-B116-ED7D3C69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72200"/>
            <a:ext cx="9143999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36F5F27-B332-DADB-350D-09FA83585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968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9554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9584" y="476250"/>
            <a:ext cx="8744755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600" b="1" dirty="0"/>
              <a:t>Ilość postępowań przygotowawczych </a:t>
            </a:r>
            <a:br>
              <a:rPr lang="pl-PL" sz="3600" b="1" dirty="0"/>
            </a:br>
            <a:r>
              <a:rPr lang="pl-PL" sz="3600" b="1" dirty="0"/>
              <a:t>w porównaniu do pozostałych gmin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23AD9E8D-4F3C-7BCE-3B34-A94765C2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478585"/>
            <a:ext cx="9144000" cy="1058740"/>
          </a:xfrm>
        </p:spPr>
        <p:txBody>
          <a:bodyPr/>
          <a:lstStyle/>
          <a:p>
            <a:pPr algn="ctr">
              <a:defRPr/>
            </a:pPr>
            <a:r>
              <a:rPr lang="pl-PL" sz="1400" dirty="0">
                <a:solidFill>
                  <a:prstClr val="black"/>
                </a:solidFill>
              </a:rPr>
              <a:t>Policjanci z Komisariatu Policji w Żabnie przeprowadzili łącznie </a:t>
            </a:r>
            <a:r>
              <a:rPr lang="pl-PL" sz="1400" dirty="0" smtClean="0">
                <a:solidFill>
                  <a:prstClr val="black"/>
                </a:solidFill>
              </a:rPr>
              <a:t>338 </a:t>
            </a:r>
            <a:r>
              <a:rPr lang="pl-PL" sz="1400" dirty="0">
                <a:solidFill>
                  <a:prstClr val="black"/>
                </a:solidFill>
              </a:rPr>
              <a:t>dochodzeń oraz śledztw </a:t>
            </a:r>
            <a:br>
              <a:rPr lang="pl-PL" sz="1400" dirty="0">
                <a:solidFill>
                  <a:prstClr val="black"/>
                </a:solidFill>
              </a:rPr>
            </a:br>
            <a:r>
              <a:rPr lang="pl-PL" sz="1400" dirty="0">
                <a:solidFill>
                  <a:prstClr val="black"/>
                </a:solidFill>
              </a:rPr>
              <a:t>z czego </a:t>
            </a:r>
            <a:r>
              <a:rPr lang="pl-PL" sz="1400" dirty="0" smtClean="0">
                <a:solidFill>
                  <a:prstClr val="black"/>
                </a:solidFill>
              </a:rPr>
              <a:t>35 </a:t>
            </a:r>
            <a:r>
              <a:rPr lang="pl-PL" sz="1400" dirty="0">
                <a:solidFill>
                  <a:prstClr val="black"/>
                </a:solidFill>
              </a:rPr>
              <a:t>z terenu gminy Wietrzychowice co stanowi </a:t>
            </a:r>
            <a:r>
              <a:rPr lang="pl-PL" sz="1400" dirty="0" smtClean="0">
                <a:solidFill>
                  <a:prstClr val="black"/>
                </a:solidFill>
              </a:rPr>
              <a:t>10,35% </a:t>
            </a:r>
            <a:r>
              <a:rPr lang="pl-PL" sz="1400" dirty="0">
                <a:solidFill>
                  <a:prstClr val="black"/>
                </a:solidFill>
              </a:rPr>
              <a:t>ogółu przeprowadzonych czynności</a:t>
            </a:r>
          </a:p>
          <a:p>
            <a:pPr algn="ctr">
              <a:defRPr/>
            </a:pPr>
            <a:endParaRPr lang="pl-PL" dirty="0">
              <a:solidFill>
                <a:srgbClr val="B4DCFA">
                  <a:lumMod val="25000"/>
                </a:srgbClr>
              </a:solidFill>
            </a:endParaRPr>
          </a:p>
          <a:p>
            <a:pPr algn="ctr">
              <a:defRPr/>
            </a:pPr>
            <a:r>
              <a:rPr lang="pl-PL" dirty="0">
                <a:solidFill>
                  <a:srgbClr val="B4DCFA">
                    <a:lumMod val="25000"/>
                  </a:srgb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A635324-3729-B8E9-43CE-767385A77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10" y="6446825"/>
            <a:ext cx="2848373" cy="181000"/>
          </a:xfrm>
          <a:prstGeom prst="rect">
            <a:avLst/>
          </a:prstGeom>
        </p:spPr>
      </p:pic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2577457291"/>
              </p:ext>
            </p:extLst>
          </p:nvPr>
        </p:nvGraphicFramePr>
        <p:xfrm>
          <a:off x="3782645" y="2670907"/>
          <a:ext cx="3219938" cy="322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679483930"/>
              </p:ext>
            </p:extLst>
          </p:nvPr>
        </p:nvGraphicFramePr>
        <p:xfrm>
          <a:off x="1469291" y="1725247"/>
          <a:ext cx="69009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8178097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2472" y="585780"/>
            <a:ext cx="79967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>
                <a:effectLst>
                  <a:reflection blurRad="6350" stA="0" endPos="0" dir="5400000" sy="-100000" algn="bl" rotWithShape="0"/>
                </a:effectLst>
              </a:rPr>
              <a:t>Zdarzenia drogowe na terenie gminy Wietrzychowice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BBB6E7E-A9B7-424B-3218-6A5A6A14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7996707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FE56C59-AF8D-A062-E58A-E81A14B2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978" y="6446825"/>
            <a:ext cx="2848373" cy="181000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dominik.rzepecki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43" y="2557463"/>
            <a:ext cx="3802442" cy="25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10977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8109" y="421545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effectLst>
                  <a:reflection blurRad="6350" stA="0" endPos="0" dir="5400000" sy="-100000" algn="bl" rotWithShape="0"/>
                </a:effectLst>
              </a:rPr>
              <a:t>Gmina Wietrzychowice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859587073"/>
              </p:ext>
            </p:extLst>
          </p:nvPr>
        </p:nvGraphicFramePr>
        <p:xfrm>
          <a:off x="712631" y="2667248"/>
          <a:ext cx="3163910" cy="239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2908119758"/>
              </p:ext>
            </p:extLst>
          </p:nvPr>
        </p:nvGraphicFramePr>
        <p:xfrm>
          <a:off x="5181599" y="2520336"/>
          <a:ext cx="3305578" cy="25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E69A7B35-1FE3-5983-AC24-340493D8D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029978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E76224C-6931-3B70-5263-659ABB5F4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311" y="6446825"/>
            <a:ext cx="2848373" cy="1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54683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05" name="Rectangle 281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420064" y="370085"/>
            <a:ext cx="8277225" cy="544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pl-PL" sz="2400" b="1" cap="none" dirty="0">
                <a:effectLst/>
                <a:latin typeface="Bookman Old Style" pitchFamily="18" charset="0"/>
              </a:rPr>
              <a:t>OSIĄGNIĘTE EFEKTY PRACY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41045"/>
              </p:ext>
            </p:extLst>
          </p:nvPr>
        </p:nvGraphicFramePr>
        <p:xfrm>
          <a:off x="629392" y="1578707"/>
          <a:ext cx="7350825" cy="3148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762">
                <a:tc>
                  <a:txBody>
                    <a:bodyPr/>
                    <a:lstStyle/>
                    <a:p>
                      <a:r>
                        <a:rPr lang="pl-PL" sz="1800" dirty="0"/>
                        <a:t>KATEGORIA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2023</a:t>
                      </a:r>
                      <a:endParaRPr lang="pl-PL" sz="2000" b="1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2024</a:t>
                      </a:r>
                      <a:endParaRPr lang="pl-PL" sz="2000" b="1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664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zatrzymano sprawców przestępstw na gorącym</a:t>
                      </a:r>
                      <a:r>
                        <a:rPr lang="pl-PL" sz="1400" b="1" baseline="0" dirty="0"/>
                        <a:t> uczynku</a:t>
                      </a:r>
                      <a:endParaRPr lang="pl-PL" sz="1400" b="1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</a:t>
                      </a:r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zatrzymano prawo jazdy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0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Zatrzymano dowodów rejestracyjnych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nałożono mandatów karnych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17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zastosowano pouczeń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122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141</a:t>
                      </a:r>
                      <a:endParaRPr lang="pl-PL" dirty="0"/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Zatrzymano osób</a:t>
                      </a:r>
                      <a:r>
                        <a:rPr lang="pl-PL" sz="1400" b="1" baseline="0" dirty="0"/>
                        <a:t> poszukiwanych</a:t>
                      </a:r>
                      <a:endParaRPr lang="pl-PL" sz="1400" b="1" dirty="0"/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</a:t>
                      </a:r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66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Doprowadzono osób do wytrzeźwienia 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</a:t>
                      </a:r>
                    </a:p>
                  </a:txBody>
                  <a:tcPr marL="91443" marR="91443" marT="45689" marB="45689" anchor="ctr" anchorCtr="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</a:t>
                      </a:r>
                    </a:p>
                  </a:txBody>
                  <a:tcPr marL="91443" marR="91443" marT="45689" marB="45689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C5B37AB-EAFC-D11B-3F67-0CDFF50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8277225" cy="365125"/>
          </a:xfrm>
        </p:spPr>
        <p:txBody>
          <a:bodyPr/>
          <a:lstStyle/>
          <a:p>
            <a:pPr algn="ctr">
              <a:defRPr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kp-zabno@tarnow.policja.gov.pl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5B38DDF-4263-71A4-6FC8-906453DFA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531" y="6437298"/>
            <a:ext cx="2991267" cy="20005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slajdu KMP</Template>
  <TotalTime>20016</TotalTime>
  <Words>224</Words>
  <Application>Microsoft Office PowerPoint</Application>
  <PresentationFormat>Pokaz na ekranie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Bookman Old Style</vt:lpstr>
      <vt:lpstr>Calibri</vt:lpstr>
      <vt:lpstr>Garamond</vt:lpstr>
      <vt:lpstr>Georgia</vt:lpstr>
      <vt:lpstr>Tahoma</vt:lpstr>
      <vt:lpstr>Times New Roman</vt:lpstr>
      <vt:lpstr>Trebuchet MS</vt:lpstr>
      <vt:lpstr>Wingdings</vt:lpstr>
      <vt:lpstr>Aerodynamiczny</vt:lpstr>
      <vt:lpstr>Projekt niestandardowy</vt:lpstr>
      <vt:lpstr>KOMISARIAT POLICJI  W ŻABNIE</vt:lpstr>
      <vt:lpstr>Komisariat Policji w Żabnie</vt:lpstr>
      <vt:lpstr>Prezentacja programu PowerPoint</vt:lpstr>
      <vt:lpstr> Policjanci z Komisariatu Policji w Żabnie w roku 2023, wszczęli ogółem  38 postępowania przygotowawcze w sprawach o przestępstwa</vt:lpstr>
      <vt:lpstr>ZAGROŻENIA W GMINIE WIETRZYCHOWICE </vt:lpstr>
      <vt:lpstr>Prezentacja programu PowerPoint</vt:lpstr>
      <vt:lpstr>Zdarzenia drogowe na terenie gminy Wietrzychowice</vt:lpstr>
      <vt:lpstr>Gmina Wietrzychowice</vt:lpstr>
      <vt:lpstr>OSIĄGNIĘTE EFEKTY PRACY</vt:lpstr>
      <vt:lpstr>Gmina Wietrzychowice</vt:lpstr>
      <vt:lpstr>Krajowa mapa zagrożeń bezpieczeństwa</vt:lpstr>
      <vt:lpstr>Prezentacja programu PowerPoint</vt:lpstr>
      <vt:lpstr>Prezentacja programu PowerPoint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Komenda Miejska Policji w Tarnowie</dc:title>
  <dc:creator>GeLu</dc:creator>
  <cp:lastModifiedBy>Tatuś</cp:lastModifiedBy>
  <cp:revision>1100</cp:revision>
  <cp:lastPrinted>2017-01-30T15:12:50Z</cp:lastPrinted>
  <dcterms:created xsi:type="dcterms:W3CDTF">2007-09-16T15:01:12Z</dcterms:created>
  <dcterms:modified xsi:type="dcterms:W3CDTF">2025-06-23T18:22:09Z</dcterms:modified>
</cp:coreProperties>
</file>